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78" r:id="rId3"/>
    <p:sldId id="286" r:id="rId4"/>
    <p:sldId id="281" r:id="rId5"/>
    <p:sldId id="287" r:id="rId6"/>
    <p:sldId id="279" r:id="rId7"/>
    <p:sldId id="292" r:id="rId8"/>
    <p:sldId id="282" r:id="rId9"/>
    <p:sldId id="293" r:id="rId10"/>
    <p:sldId id="310" r:id="rId11"/>
    <p:sldId id="313" r:id="rId12"/>
    <p:sldId id="301" r:id="rId13"/>
    <p:sldId id="260" r:id="rId14"/>
    <p:sldId id="298" r:id="rId15"/>
    <p:sldId id="299" r:id="rId16"/>
    <p:sldId id="275" r:id="rId17"/>
    <p:sldId id="307" r:id="rId18"/>
    <p:sldId id="308" r:id="rId19"/>
    <p:sldId id="274" r:id="rId20"/>
    <p:sldId id="309" r:id="rId21"/>
    <p:sldId id="303" r:id="rId22"/>
    <p:sldId id="312" r:id="rId23"/>
    <p:sldId id="311" r:id="rId24"/>
    <p:sldId id="314" r:id="rId25"/>
    <p:sldId id="315" r:id="rId26"/>
    <p:sldId id="316" r:id="rId27"/>
    <p:sldId id="263" r:id="rId28"/>
    <p:sldId id="277" r:id="rId29"/>
    <p:sldId id="280" r:id="rId30"/>
    <p:sldId id="283" r:id="rId31"/>
    <p:sldId id="289" r:id="rId32"/>
    <p:sldId id="290" r:id="rId33"/>
    <p:sldId id="291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FF"/>
    <a:srgbClr val="000000"/>
    <a:srgbClr val="EAEBEE"/>
    <a:srgbClr val="D1D1CF"/>
    <a:srgbClr val="EBEDEE"/>
    <a:srgbClr val="744379"/>
    <a:srgbClr val="707646"/>
    <a:srgbClr val="2A254B"/>
    <a:srgbClr val="6D6969"/>
    <a:srgbClr val="E9E9E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31" autoAdjust="0"/>
    <p:restoredTop sz="96197"/>
  </p:normalViewPr>
  <p:slideViewPr>
    <p:cSldViewPr snapToGrid="0" showGuides="1">
      <p:cViewPr varScale="1">
        <p:scale>
          <a:sx n="67" d="100"/>
          <a:sy n="67" d="100"/>
        </p:scale>
        <p:origin x="-96" y="-7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x-none" altLang="en-US" smtClean="0"/>
              <a:t>2023-07-06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459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6455-8AE5-D445-8E53-D84F0E21194D}" type="datetime1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0B3-16A5-CF49-80C7-96E72C011869}" type="datetime1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C90A-3C03-DA4A-A696-68EBD939C235}" type="datetime1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F67-593B-6742-8166-2A48A388EC91}" type="datetime1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77F0-B204-704E-9C96-AFDAFF6BAE45}" type="datetime1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00D2-B384-7C44-85A0-EFC2B2FF8822}" type="datetime1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AA36-92A3-FF43-B1E2-9FBD88D7E3A0}" type="datetime1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A582-651C-4748-B9B3-AC238D1B7766}" type="datetime1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CD8C-16B1-F946-804B-72E79ECB2263}" type="datetime1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D6C6-4A98-924E-B5D3-CC173ECD74CA}" type="datetime1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C8E6-350B-484D-B12E-0D5AE2BFFF57}" type="datetime1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E505-C649-1740-B6C1-C725031D073D}" type="datetime1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1248364" y="4967100"/>
            <a:ext cx="969528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AvatarS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(230706)</a:t>
            </a:r>
          </a:p>
          <a:p>
            <a:pPr algn="ctr"/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피팅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22DA7B7-D6AB-E926-A715-BE6501A871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49" y="760828"/>
            <a:ext cx="5482901" cy="36678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BE7799F-3DB1-4088-6C9A-A8CCF37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290579" y="2428726"/>
            <a:ext cx="56935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현재까지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PIX2PIX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시도 시행착오 확인 후 방식 및 내용 변경 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8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69641" y="5519553"/>
            <a:ext cx="11252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자체 데이터셋 생성 후 </a:t>
            </a:r>
            <a:r>
              <a:rPr lang="ko-KR" altLang="en-US" sz="2400" b="1" dirty="0" err="1"/>
              <a:t>로보플로우</a:t>
            </a:r>
            <a:r>
              <a:rPr lang="ko-KR" altLang="en-US" sz="2400" dirty="0" err="1"/>
              <a:t>가</a:t>
            </a:r>
            <a:r>
              <a:rPr lang="ko-KR" altLang="en-US" sz="2400" dirty="0"/>
              <a:t> 필요한 포맷의 </a:t>
            </a:r>
            <a:r>
              <a:rPr lang="en-US" altLang="ko-KR" sz="2400" dirty="0" err="1"/>
              <a:t>png</a:t>
            </a:r>
            <a:r>
              <a:rPr lang="ko-KR" altLang="en-US" sz="2400" dirty="0"/>
              <a:t> 파일을 지원하지 않아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 err="1"/>
              <a:t>파이썬으로</a:t>
            </a:r>
            <a:r>
              <a:rPr lang="ko-KR" altLang="en-US" sz="2400" dirty="0"/>
              <a:t>  구현</a:t>
            </a:r>
            <a:r>
              <a:rPr lang="en-US" altLang="ko-KR" sz="2400" dirty="0"/>
              <a:t>, </a:t>
            </a:r>
            <a:r>
              <a:rPr lang="ko-KR" altLang="en-US" sz="2400" dirty="0"/>
              <a:t>필요에 의해 증폭 구현</a:t>
            </a:r>
            <a:r>
              <a:rPr lang="en-US" altLang="ko-KR" sz="2400" dirty="0"/>
              <a:t> </a:t>
            </a:r>
            <a:r>
              <a:rPr lang="ko-KR" altLang="en-US" sz="2400" dirty="0"/>
              <a:t>색상 조절</a:t>
            </a:r>
            <a:r>
              <a:rPr lang="en-US" altLang="ko-KR" sz="2400" dirty="0"/>
              <a:t>,</a:t>
            </a:r>
            <a:r>
              <a:rPr lang="ko-KR" altLang="en-US" sz="2400" dirty="0"/>
              <a:t>  노이즈</a:t>
            </a:r>
            <a:r>
              <a:rPr lang="en-US" altLang="ko-KR" sz="2400" dirty="0"/>
              <a:t>,  </a:t>
            </a:r>
            <a:r>
              <a:rPr lang="ko-KR" altLang="en-US" sz="2400" dirty="0"/>
              <a:t>회전 등의 증폭 사용 </a:t>
            </a:r>
            <a:endParaRPr lang="en-US" altLang="ko-KR" sz="2400" dirty="0"/>
          </a:p>
        </p:txBody>
      </p:sp>
      <p:pic>
        <p:nvPicPr>
          <p:cNvPr id="2" name="Picture 2" descr="C:\Users\user\Desktop\1.12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3" y="917218"/>
            <a:ext cx="6961023" cy="352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587E1D8-AF37-137D-A031-0BD7B0C6D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377" y="507450"/>
            <a:ext cx="5158403" cy="24886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79EA8AB6-B520-2209-6579-92023B18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377" y="3202132"/>
            <a:ext cx="5158404" cy="16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7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37138" y="5235510"/>
            <a:ext cx="9917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하이퍼</a:t>
            </a:r>
            <a:r>
              <a:rPr lang="ko-KR" altLang="en-US" b="1" dirty="0"/>
              <a:t> 파라미터 변경 </a:t>
            </a:r>
            <a:endParaRPr lang="en-US" altLang="ko-KR" b="1" dirty="0"/>
          </a:p>
          <a:p>
            <a:pPr algn="ctr"/>
            <a:endParaRPr lang="en-US" altLang="ko-KR" dirty="0"/>
          </a:p>
          <a:p>
            <a:r>
              <a:rPr lang="ko-KR" altLang="en-US" dirty="0"/>
              <a:t>샘플링 </a:t>
            </a:r>
            <a:r>
              <a:rPr lang="ko-KR" altLang="en-US" dirty="0" err="1"/>
              <a:t>드롭아웃</a:t>
            </a:r>
            <a:r>
              <a:rPr lang="ko-KR" altLang="en-US" dirty="0"/>
              <a:t> 위치 및 수치 변경</a:t>
            </a:r>
            <a:r>
              <a:rPr lang="en-US" altLang="ko-KR" dirty="0"/>
              <a:t>, </a:t>
            </a:r>
            <a:r>
              <a:rPr lang="en-US" altLang="ko-KR" dirty="0" err="1"/>
              <a:t>apply_batchnorm</a:t>
            </a:r>
            <a:r>
              <a:rPr lang="en-US" altLang="ko-KR" dirty="0"/>
              <a:t> </a:t>
            </a:r>
            <a:r>
              <a:rPr lang="ko-KR" altLang="en-US" dirty="0"/>
              <a:t>추가 등의 테스트 시행 </a:t>
            </a:r>
            <a:endParaRPr lang="en-US" altLang="ko-KR" dirty="0"/>
          </a:p>
          <a:p>
            <a:r>
              <a:rPr lang="en-US" altLang="ko-KR" dirty="0"/>
              <a:t> L1 </a:t>
            </a:r>
            <a:r>
              <a:rPr lang="ko-KR" altLang="en-US" dirty="0" err="1"/>
              <a:t>로스에서</a:t>
            </a:r>
            <a:r>
              <a:rPr lang="ko-KR" altLang="en-US" dirty="0"/>
              <a:t> </a:t>
            </a:r>
            <a:r>
              <a:rPr lang="en-US" altLang="ko-KR" dirty="0"/>
              <a:t>L2 </a:t>
            </a:r>
            <a:r>
              <a:rPr lang="ko-KR" altLang="en-US" dirty="0" err="1"/>
              <a:t>로스로</a:t>
            </a:r>
            <a:r>
              <a:rPr lang="ko-KR" altLang="en-US" dirty="0"/>
              <a:t> 변경으로 부드럽게 변경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, </a:t>
            </a:r>
            <a:r>
              <a:rPr lang="ko-KR" altLang="en-US" dirty="0"/>
              <a:t>람다 값 변경 테스트  </a:t>
            </a:r>
            <a:endParaRPr lang="en-US" altLang="ko-KR" dirty="0"/>
          </a:p>
        </p:txBody>
      </p:sp>
      <p:pic>
        <p:nvPicPr>
          <p:cNvPr id="2" name="Picture 2" descr="C:\Users\user\Desktop\111.jpg">
            <a:extLst>
              <a:ext uri="{FF2B5EF4-FFF2-40B4-BE49-F238E27FC236}">
                <a16:creationId xmlns="" xmlns:a16="http://schemas.microsoft.com/office/drawing/2014/main" id="{8B070F5D-20EB-D39D-8670-B4ACF6C65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25" y="266741"/>
            <a:ext cx="6537454" cy="25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389D873-4C5A-41FE-B592-660A30A5EC5C}"/>
              </a:ext>
            </a:extLst>
          </p:cNvPr>
          <p:cNvSpPr txBox="1"/>
          <p:nvPr/>
        </p:nvSpPr>
        <p:spPr>
          <a:xfrm>
            <a:off x="2137729" y="2731908"/>
            <a:ext cx="332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저번 결과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C8D7FB1-699A-4FD6-FD41-4B1D5118F81E}"/>
              </a:ext>
            </a:extLst>
          </p:cNvPr>
          <p:cNvSpPr txBox="1"/>
          <p:nvPr/>
        </p:nvSpPr>
        <p:spPr>
          <a:xfrm>
            <a:off x="7734300" y="4989997"/>
            <a:ext cx="332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이번 결과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2050" name="Picture 2" descr="C:\Users\user\Desktop\1.122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0"/>
          <a:stretch/>
        </p:blipFill>
        <p:spPr bwMode="auto">
          <a:xfrm>
            <a:off x="6096000" y="2624319"/>
            <a:ext cx="6096000" cy="236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7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290579" y="2428726"/>
            <a:ext cx="569357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시나리오 페이지 제작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Google Vision API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연동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Stylegan1,2,3, ACGPN, </a:t>
            </a:r>
            <a:r>
              <a:rPr lang="en-US" altLang="ko-KR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gc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GAN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 모델 조사 및 학습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PF-AFN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환경 설정 및 테스팅 과정 진행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D66A0EB1-D32B-3DAB-6FFC-FA3A94BE7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161" y="292279"/>
            <a:ext cx="3607353" cy="6012255"/>
          </a:xfrm>
          <a:prstGeom prst="rect">
            <a:avLst/>
          </a:prstGeom>
        </p:spPr>
      </p:pic>
      <p:pic>
        <p:nvPicPr>
          <p:cNvPr id="6" name="image11.png">
            <a:extLst>
              <a:ext uri="{FF2B5EF4-FFF2-40B4-BE49-F238E27FC236}">
                <a16:creationId xmlns="" xmlns:a16="http://schemas.microsoft.com/office/drawing/2014/main" id="{0F7DCA23-4DC7-B852-AC76-76D10F9C9D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37" y="1529242"/>
            <a:ext cx="52959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오른쪽 화살표[R] 10">
            <a:extLst>
              <a:ext uri="{FF2B5EF4-FFF2-40B4-BE49-F238E27FC236}">
                <a16:creationId xmlns="" xmlns:a16="http://schemas.microsoft.com/office/drawing/2014/main" id="{69F0617D-46FE-053C-EED1-6E5FD3CE852F}"/>
              </a:ext>
            </a:extLst>
          </p:cNvPr>
          <p:cNvSpPr/>
          <p:nvPr/>
        </p:nvSpPr>
        <p:spPr>
          <a:xfrm>
            <a:off x="5628798" y="2731877"/>
            <a:ext cx="864705" cy="56653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04CB630-145D-378A-5A38-B3C3433996EF}"/>
              </a:ext>
            </a:extLst>
          </p:cNvPr>
          <p:cNvSpPr txBox="1"/>
          <p:nvPr/>
        </p:nvSpPr>
        <p:spPr>
          <a:xfrm>
            <a:off x="-1003447" y="5328758"/>
            <a:ext cx="9279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2">
                    <a:lumMod val="10000"/>
                  </a:schemeClr>
                </a:solidFill>
              </a:rPr>
              <a:t>오른쪽 커스텀 </a:t>
            </a:r>
            <a:r>
              <a:rPr lang="ko-KR" altLang="en-US" sz="2000" b="1" spc="-150" dirty="0" err="1">
                <a:solidFill>
                  <a:schemeClr val="bg2">
                    <a:lumMod val="10000"/>
                  </a:schemeClr>
                </a:solidFill>
              </a:rPr>
              <a:t>입력값에</a:t>
            </a:r>
            <a:r>
              <a:rPr lang="ko-KR" altLang="en-US" sz="2000" b="1" spc="-150" dirty="0">
                <a:solidFill>
                  <a:schemeClr val="bg2">
                    <a:lumMod val="10000"/>
                  </a:schemeClr>
                </a:solidFill>
              </a:rPr>
              <a:t> 따른 가상 의류 이미지 생성</a:t>
            </a:r>
            <a:endParaRPr lang="en-US" altLang="ko-KR" sz="2000" b="1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altLang="ko-KR" sz="2000" b="1" spc="-150" dirty="0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</a:t>
            </a:r>
            <a:r>
              <a:rPr lang="ko-KR" altLang="en-US" sz="2000" b="1" spc="-150" dirty="0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 </a:t>
            </a:r>
            <a:r>
              <a:rPr lang="ko-KR" altLang="en-US" sz="2000" b="1" spc="-150" dirty="0" err="1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피팅한</a:t>
            </a:r>
            <a:r>
              <a:rPr lang="ko-KR" altLang="en-US" sz="2000" b="1" spc="-150" dirty="0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 아이템과 유사한 상품 하단 추천</a:t>
            </a:r>
            <a:endParaRPr lang="ko-KR" altLang="en-US" sz="2000" b="1" spc="-150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8F169907-759B-E3E5-85B2-08C2889EE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172" y="2407485"/>
            <a:ext cx="2814860" cy="36291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FC768291-8178-5508-1C50-B8EC65179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0953" y="518639"/>
            <a:ext cx="1066800" cy="749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893449A6-99CD-6980-9340-5AB98B666C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7303" y="1596077"/>
            <a:ext cx="1054100" cy="876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BF976878-E8A6-1944-EC09-C04300A237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7303" y="2800515"/>
            <a:ext cx="1079500" cy="609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11C39CDB-B48F-0C62-32C6-0237EC3878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92295" y="4650591"/>
            <a:ext cx="1079500" cy="863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54F07AAD-2E19-2E79-E767-998E39A5B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77303" y="3707615"/>
            <a:ext cx="10922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AF1018B-A007-FA9C-83DA-7F6A8452A9F9}"/>
              </a:ext>
            </a:extLst>
          </p:cNvPr>
          <p:cNvSpPr txBox="1"/>
          <p:nvPr/>
        </p:nvSpPr>
        <p:spPr>
          <a:xfrm>
            <a:off x="1391884" y="5647351"/>
            <a:ext cx="9279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2">
                    <a:lumMod val="10000"/>
                  </a:schemeClr>
                </a:solidFill>
              </a:rPr>
              <a:t>이미지를 직접 불러와서 유사한 상품에 대한 추천</a:t>
            </a:r>
            <a:endParaRPr lang="en-US" altLang="ko-KR" sz="2000" b="1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altLang="ko-KR" sz="2000" b="1" spc="-150" dirty="0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</a:t>
            </a:r>
            <a:r>
              <a:rPr lang="ko-KR" altLang="en-US" sz="2000" b="1" spc="-150" dirty="0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 오른쪽 섹션에 결과 및 결과 상품 피팅 기능</a:t>
            </a:r>
            <a:endParaRPr lang="ko-KR" altLang="en-US" sz="2000" b="1" spc="-150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A06F36E-3D81-C82F-579F-0D82D7326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96" y="415209"/>
            <a:ext cx="5308600" cy="3937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4DB8B13-B5AF-8DFE-53AB-A2D06FC57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96" y="1055757"/>
            <a:ext cx="5295900" cy="3911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A2E1B696-A27E-F955-B771-ED632A375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734" y="1068457"/>
            <a:ext cx="53086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0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4" y="5877169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다양한 인공지능 </a:t>
            </a:r>
            <a:r>
              <a:rPr lang="en-US" altLang="ko-KR" dirty="0"/>
              <a:t>stylegan1, 2,3, ACGPN, </a:t>
            </a:r>
            <a:r>
              <a:rPr lang="en-US" altLang="ko-KR" dirty="0" err="1"/>
              <a:t>cp</a:t>
            </a:r>
            <a:r>
              <a:rPr lang="en-US" altLang="ko-KR" dirty="0"/>
              <a:t>-</a:t>
            </a:r>
            <a:r>
              <a:rPr lang="en-US" altLang="ko-KR" dirty="0" err="1"/>
              <a:t>vton</a:t>
            </a:r>
            <a:r>
              <a:rPr lang="en-US" altLang="ko-KR" dirty="0"/>
              <a:t>-plus, </a:t>
            </a:r>
            <a:r>
              <a:rPr lang="en-US" altLang="ko-KR" dirty="0" err="1"/>
              <a:t>gc</a:t>
            </a:r>
            <a:r>
              <a:rPr lang="en-US" altLang="ko-KR" dirty="0"/>
              <a:t> </a:t>
            </a:r>
            <a:r>
              <a:rPr lang="en-US" altLang="ko-KR" dirty="0" err="1"/>
              <a:t>gan,DGP</a:t>
            </a:r>
            <a:r>
              <a:rPr lang="en-US" altLang="ko-KR" dirty="0"/>
              <a:t>  </a:t>
            </a:r>
            <a:r>
              <a:rPr lang="ko-KR" altLang="en-US" dirty="0"/>
              <a:t>과 같은</a:t>
            </a:r>
            <a:r>
              <a:rPr lang="en-US" altLang="ko-KR" dirty="0"/>
              <a:t>, </a:t>
            </a:r>
            <a:r>
              <a:rPr lang="ko-KR" altLang="en-US" dirty="0"/>
              <a:t>가상 의류 </a:t>
            </a:r>
            <a:r>
              <a:rPr lang="ko-KR" altLang="en-US" dirty="0" err="1"/>
              <a:t>피팅에</a:t>
            </a:r>
            <a:r>
              <a:rPr lang="en-US" altLang="ko-KR" dirty="0"/>
              <a:t> </a:t>
            </a:r>
            <a:r>
              <a:rPr lang="ko-KR" altLang="en-US" dirty="0"/>
              <a:t>적합한 인공지능 모델을 검색</a:t>
            </a:r>
          </a:p>
        </p:txBody>
      </p:sp>
      <p:pic>
        <p:nvPicPr>
          <p:cNvPr id="1027" name="Picture 3" descr="C:\Users\user\Desktop\4.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4" y="577867"/>
            <a:ext cx="5861004" cy="312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esktop\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961" y="2284320"/>
            <a:ext cx="5610109" cy="341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user\Desktop\1.1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712" y="190500"/>
            <a:ext cx="6219922" cy="418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Desktop\4.0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73" y="3366173"/>
            <a:ext cx="4513998" cy="233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04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user\Desktop\1.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41" y="478942"/>
            <a:ext cx="11169650" cy="527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7754" y="5877169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우리의 목적인 가상 </a:t>
            </a:r>
            <a:r>
              <a:rPr lang="ko-KR" altLang="en-US" dirty="0" err="1"/>
              <a:t>피팅과</a:t>
            </a:r>
            <a:r>
              <a:rPr lang="ko-KR" altLang="en-US" dirty="0"/>
              <a:t> 유사한 인공지능 </a:t>
            </a:r>
            <a:r>
              <a:rPr lang="en-US" altLang="ko-KR" dirty="0"/>
              <a:t>PF-AFN </a:t>
            </a:r>
            <a:r>
              <a:rPr lang="ko-KR" altLang="en-US" dirty="0"/>
              <a:t>을 사용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가상 환경 설정 및 </a:t>
            </a:r>
            <a:r>
              <a:rPr lang="ko-KR" altLang="en-US" dirty="0" err="1"/>
              <a:t>테스팅</a:t>
            </a:r>
            <a:r>
              <a:rPr lang="ko-KR" altLang="en-US" dirty="0"/>
              <a:t> 과정을 진행함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95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4" y="5877169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우리의 목적인 가상 </a:t>
            </a:r>
            <a:r>
              <a:rPr lang="ko-KR" altLang="en-US" dirty="0" err="1"/>
              <a:t>피팅과</a:t>
            </a:r>
            <a:r>
              <a:rPr lang="ko-KR" altLang="en-US" dirty="0"/>
              <a:t> 유사한 인공지능 </a:t>
            </a:r>
            <a:r>
              <a:rPr lang="en-US" altLang="ko-KR" dirty="0"/>
              <a:t>PF-AFN </a:t>
            </a:r>
            <a:r>
              <a:rPr lang="ko-KR" altLang="en-US" dirty="0"/>
              <a:t>을 사용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가상 환경 설정 및 </a:t>
            </a:r>
            <a:r>
              <a:rPr lang="ko-KR" altLang="en-US" dirty="0" err="1"/>
              <a:t>테스팅</a:t>
            </a:r>
            <a:r>
              <a:rPr lang="ko-KR" altLang="en-US" dirty="0"/>
              <a:t> 과정을 진행함</a:t>
            </a:r>
            <a:r>
              <a:rPr lang="en-US" altLang="ko-KR" dirty="0"/>
              <a:t>. </a:t>
            </a:r>
            <a:r>
              <a:rPr lang="ko-KR" altLang="en-US" dirty="0"/>
              <a:t>위와</a:t>
            </a:r>
            <a:r>
              <a:rPr lang="en-US" altLang="ko-KR" dirty="0"/>
              <a:t> </a:t>
            </a:r>
            <a:r>
              <a:rPr lang="ko-KR" altLang="en-US" dirty="0"/>
              <a:t>같은 결과</a:t>
            </a:r>
          </a:p>
        </p:txBody>
      </p:sp>
      <p:pic>
        <p:nvPicPr>
          <p:cNvPr id="1026" name="Picture 2" descr="C:\Users\user\Desktop\PFAFN\PFAFN_test\results\demo\PFAFN\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39" y="29928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user\Desktop\PFAFN\PFAFN_test\results\demo\PFAFN\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785" y="3114920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user\Desktop\PFAFN\PFAFN_test\results\demo\PFAFN\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1" y="5544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user\Desktop\PFAFN\PFAFN_test\results\demo\PFAFN\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324" y="5544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71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4" y="5767754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데이터 양식이 약간만 변형되어도</a:t>
            </a:r>
            <a:r>
              <a:rPr lang="en-US" altLang="ko-KR" dirty="0"/>
              <a:t>, </a:t>
            </a:r>
            <a:r>
              <a:rPr lang="ko-KR" altLang="en-US" dirty="0"/>
              <a:t>퀄리티가 떨어지는 등의 문제 발생</a:t>
            </a:r>
            <a:endParaRPr lang="en-US" altLang="ko-KR" dirty="0"/>
          </a:p>
          <a:p>
            <a:r>
              <a:rPr lang="ko-KR" altLang="en-US" dirty="0"/>
              <a:t>방식에 대한 현재 회의 중 </a:t>
            </a:r>
            <a:endParaRPr lang="en-US" altLang="ko-KR" dirty="0"/>
          </a:p>
        </p:txBody>
      </p:sp>
      <p:pic>
        <p:nvPicPr>
          <p:cNvPr id="2050" name="Picture 2" descr="C:\Users\user\Desktop\PFAFN\PFAFN_test\results\demo\PFAFN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3" y="1903412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PFAFN\PFAFN_test\results\demo\PFAFN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38" y="2411412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3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802751" y="1422400"/>
            <a:ext cx="4586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시스템 구성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770F6B5-2DD4-93FC-076B-5B12BA6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31630" y="5993710"/>
            <a:ext cx="10855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기본 아이템에 대해서 종류와 색상에 해당되는 아이템의 단면을 </a:t>
            </a:r>
            <a:r>
              <a:rPr lang="ko-KR" altLang="en-US" sz="1600" b="1" dirty="0" err="1"/>
              <a:t>드롭시키고</a:t>
            </a:r>
            <a:r>
              <a:rPr lang="ko-KR" altLang="en-US" sz="1600" b="1" dirty="0"/>
              <a:t> 매치를 해볼 수 있게 해준다</a:t>
            </a:r>
            <a:r>
              <a:rPr lang="en-US" altLang="ko-KR" sz="1600" b="1" dirty="0"/>
              <a:t>.</a:t>
            </a:r>
          </a:p>
          <a:p>
            <a:r>
              <a:rPr lang="ko-KR" altLang="en-US" sz="1600" b="1" dirty="0"/>
              <a:t> 종류와 색상에 따른 이미지를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2D</a:t>
            </a:r>
            <a:r>
              <a:rPr lang="ko-KR" altLang="en-US" sz="1600" b="1" dirty="0"/>
              <a:t> 아바타 포지션 해당 지점에 노출시켜주는 방식</a:t>
            </a:r>
            <a:endParaRPr lang="en-US" altLang="ko-KR" sz="16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0DF14A52-02CF-8EDB-BBDC-A467F79411EA}"/>
              </a:ext>
            </a:extLst>
          </p:cNvPr>
          <p:cNvGrpSpPr/>
          <p:nvPr/>
        </p:nvGrpSpPr>
        <p:grpSpPr>
          <a:xfrm>
            <a:off x="1134724" y="584087"/>
            <a:ext cx="9776011" cy="5244353"/>
            <a:chOff x="1134724" y="806824"/>
            <a:chExt cx="9776011" cy="5244353"/>
          </a:xfrm>
        </p:grpSpPr>
        <p:pic>
          <p:nvPicPr>
            <p:cNvPr id="20" name="그림 19">
              <a:extLst>
                <a:ext uri="{FF2B5EF4-FFF2-40B4-BE49-F238E27FC236}">
                  <a16:creationId xmlns="" xmlns:a16="http://schemas.microsoft.com/office/drawing/2014/main" id="{A15CD847-3F45-30F3-69CD-B2FF71D21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4724" y="806824"/>
              <a:ext cx="9776011" cy="524435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02D4892F-DBFA-6733-628C-88DEA5646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5987" y="921436"/>
              <a:ext cx="3805517" cy="501512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4FDC8B60-DE99-5942-AEE1-D37D16634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0605" y="941292"/>
              <a:ext cx="1848428" cy="4901141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6934C62C-6A61-C6C3-B30B-B9ED464DDD63}"/>
                </a:ext>
              </a:extLst>
            </p:cNvPr>
            <p:cNvSpPr/>
            <p:nvPr/>
          </p:nvSpPr>
          <p:spPr>
            <a:xfrm>
              <a:off x="2551252" y="1037785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="" xmlns:a16="http://schemas.microsoft.com/office/drawing/2014/main" id="{C1C50D87-AD02-2E09-7C30-3184D568B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8644" y="865200"/>
              <a:ext cx="1247876" cy="6606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="" xmlns:a16="http://schemas.microsoft.com/office/drawing/2014/main" id="{609BB285-A4C1-F8E1-FB35-24809FAC0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2672" y="851753"/>
              <a:ext cx="1617382" cy="5015127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40BD9216-C79E-9D53-8B34-2601104A5015}"/>
                </a:ext>
              </a:extLst>
            </p:cNvPr>
            <p:cNvSpPr/>
            <p:nvPr/>
          </p:nvSpPr>
          <p:spPr>
            <a:xfrm>
              <a:off x="2551251" y="2661041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AC17E87F-B03C-65AA-5262-AF1DBE20BA52}"/>
                </a:ext>
              </a:extLst>
            </p:cNvPr>
            <p:cNvSpPr/>
            <p:nvPr/>
          </p:nvSpPr>
          <p:spPr>
            <a:xfrm>
              <a:off x="2556106" y="4276291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pic>
          <p:nvPicPr>
            <p:cNvPr id="28" name="그림 27" descr="활동적 셔츠, 셔츠, 티셔츠, 상의이(가) 표시된 사진&#10;&#10;자동 생성된 설명">
              <a:extLst>
                <a:ext uri="{FF2B5EF4-FFF2-40B4-BE49-F238E27FC236}">
                  <a16:creationId xmlns="" xmlns:a16="http://schemas.microsoft.com/office/drawing/2014/main" id="{23861660-F418-6E9E-605B-1A746CE0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291" y="1190452"/>
              <a:ext cx="1297272" cy="1202769"/>
            </a:xfrm>
            <a:prstGeom prst="rect">
              <a:avLst/>
            </a:prstGeom>
          </p:spPr>
        </p:pic>
        <p:pic>
          <p:nvPicPr>
            <p:cNvPr id="29" name="그림 28" descr="의류, 바지, 반바지, 사람이(가) 표시된 사진&#10;&#10;자동 생성된 설명">
              <a:extLst>
                <a:ext uri="{FF2B5EF4-FFF2-40B4-BE49-F238E27FC236}">
                  <a16:creationId xmlns="" xmlns:a16="http://schemas.microsoft.com/office/drawing/2014/main" id="{3E2AF5D1-1AA6-1C75-27E1-4FFE258C6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291" y="2848696"/>
              <a:ext cx="1317029" cy="1122754"/>
            </a:xfrm>
            <a:prstGeom prst="rect">
              <a:avLst/>
            </a:prstGeom>
          </p:spPr>
        </p:pic>
        <p:pic>
          <p:nvPicPr>
            <p:cNvPr id="30" name="그림 29" descr="스니커즈, 신발, 워킹 슈즈, 화이트이(가) 표시된 사진&#10;&#10;자동 생성된 설명">
              <a:extLst>
                <a:ext uri="{FF2B5EF4-FFF2-40B4-BE49-F238E27FC236}">
                  <a16:creationId xmlns="" xmlns:a16="http://schemas.microsoft.com/office/drawing/2014/main" id="{4F4071C6-1B78-B6BE-D6DC-A7E041D63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240" y="5313455"/>
              <a:ext cx="750919" cy="518178"/>
            </a:xfrm>
            <a:prstGeom prst="rect">
              <a:avLst/>
            </a:prstGeom>
          </p:spPr>
        </p:pic>
        <p:pic>
          <p:nvPicPr>
            <p:cNvPr id="31" name="그림 30" descr="스니커즈, 신발, 워킹 슈즈, 신발류이(가) 표시된 사진&#10;&#10;자동 생성된 설명">
              <a:extLst>
                <a:ext uri="{FF2B5EF4-FFF2-40B4-BE49-F238E27FC236}">
                  <a16:creationId xmlns="" xmlns:a16="http://schemas.microsoft.com/office/drawing/2014/main" id="{DD2B2EED-1537-C066-4015-AAB08C93F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5006" y="4672149"/>
              <a:ext cx="1444631" cy="837696"/>
            </a:xfrm>
            <a:prstGeom prst="rect">
              <a:avLst/>
            </a:prstGeom>
          </p:spPr>
        </p:pic>
        <p:pic>
          <p:nvPicPr>
            <p:cNvPr id="32" name="그림 31" descr="활동적 셔츠, 셔츠, 티셔츠, 상의이(가) 표시된 사진&#10;&#10;자동 생성된 설명">
              <a:extLst>
                <a:ext uri="{FF2B5EF4-FFF2-40B4-BE49-F238E27FC236}">
                  <a16:creationId xmlns="" xmlns:a16="http://schemas.microsoft.com/office/drawing/2014/main" id="{BEB77DEB-FCF6-1027-35E9-A3EA020E2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720" y="1721225"/>
              <a:ext cx="1323115" cy="1376921"/>
            </a:xfrm>
            <a:prstGeom prst="rect">
              <a:avLst/>
            </a:prstGeom>
          </p:spPr>
        </p:pic>
        <p:pic>
          <p:nvPicPr>
            <p:cNvPr id="33" name="그림 32" descr="의류, 바지, 반바지, 사람이(가) 표시된 사진&#10;&#10;자동 생성된 설명">
              <a:extLst>
                <a:ext uri="{FF2B5EF4-FFF2-40B4-BE49-F238E27FC236}">
                  <a16:creationId xmlns="" xmlns:a16="http://schemas.microsoft.com/office/drawing/2014/main" id="{9EDE23A5-87EE-C586-212F-BFE44B594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6754" y="3083046"/>
              <a:ext cx="1289804" cy="1122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71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12283" y="2459504"/>
            <a:ext cx="56935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Google Vision API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테스트 및 예제 확인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포토샵으로 작성했던 내용 구현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32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2286000" y="5643911"/>
            <a:ext cx="761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기존 설계대로 아바타 위에 원하는 섹션의 옷 설정 시 </a:t>
            </a:r>
            <a:r>
              <a:rPr lang="en-US" altLang="ko-KR" sz="1200" dirty="0"/>
              <a:t>(</a:t>
            </a:r>
            <a:r>
              <a:rPr lang="ko-KR" altLang="en-US" sz="1200" dirty="0"/>
              <a:t>빨간색 반팔</a:t>
            </a:r>
            <a:r>
              <a:rPr lang="en-US" altLang="ko-KR" sz="1200" dirty="0"/>
              <a:t>,</a:t>
            </a:r>
            <a:r>
              <a:rPr lang="ko-KR" altLang="en-US" sz="1200" dirty="0"/>
              <a:t> 파란색 반바지</a:t>
            </a:r>
            <a:r>
              <a:rPr lang="en-US" altLang="ko-KR" sz="1200" dirty="0"/>
              <a:t>)</a:t>
            </a:r>
          </a:p>
          <a:p>
            <a:pPr algn="ctr"/>
            <a:r>
              <a:rPr lang="ko-KR" altLang="en-US" dirty="0"/>
              <a:t>덧입히는 방식으로 뜨게 구현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0EAC33BF-E4D3-6894-5824-8FEA5D9AAAD7}"/>
              </a:ext>
            </a:extLst>
          </p:cNvPr>
          <p:cNvGrpSpPr/>
          <p:nvPr/>
        </p:nvGrpSpPr>
        <p:grpSpPr>
          <a:xfrm>
            <a:off x="2975337" y="567758"/>
            <a:ext cx="6241324" cy="4843368"/>
            <a:chOff x="2975338" y="394335"/>
            <a:chExt cx="6241324" cy="4843368"/>
          </a:xfrm>
        </p:grpSpPr>
        <p:pic>
          <p:nvPicPr>
            <p:cNvPr id="2" name="그림 1">
              <a:extLst>
                <a:ext uri="{FF2B5EF4-FFF2-40B4-BE49-F238E27FC236}">
                  <a16:creationId xmlns="" xmlns:a16="http://schemas.microsoft.com/office/drawing/2014/main" id="{3EA06519-A84F-AEC7-461C-D6E96AA2D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5338" y="424479"/>
              <a:ext cx="6241324" cy="4813224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="" xmlns:a16="http://schemas.microsoft.com/office/drawing/2014/main" id="{4AF73B1F-A4CA-78E3-9231-05842F620E90}"/>
                </a:ext>
              </a:extLst>
            </p:cNvPr>
            <p:cNvSpPr/>
            <p:nvPr/>
          </p:nvSpPr>
          <p:spPr>
            <a:xfrm>
              <a:off x="7546312" y="394335"/>
              <a:ext cx="1670350" cy="68084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="" xmlns:a16="http://schemas.microsoft.com/office/drawing/2014/main" id="{5C140936-2FF6-C205-C9A2-E2320726E1C8}"/>
                </a:ext>
              </a:extLst>
            </p:cNvPr>
            <p:cNvSpPr/>
            <p:nvPr/>
          </p:nvSpPr>
          <p:spPr>
            <a:xfrm>
              <a:off x="7530214" y="1190213"/>
              <a:ext cx="1670350" cy="68084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="" xmlns:a16="http://schemas.microsoft.com/office/drawing/2014/main" id="{8DC32E47-1A44-F805-A5B9-290B311DF397}"/>
                </a:ext>
              </a:extLst>
            </p:cNvPr>
            <p:cNvSpPr/>
            <p:nvPr/>
          </p:nvSpPr>
          <p:spPr>
            <a:xfrm>
              <a:off x="7546312" y="1951440"/>
              <a:ext cx="1670350" cy="680841"/>
            </a:xfrm>
            <a:prstGeom prst="ellipse">
              <a:avLst/>
            </a:prstGeom>
            <a:noFill/>
            <a:ln>
              <a:solidFill>
                <a:srgbClr val="002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="" xmlns:a16="http://schemas.microsoft.com/office/drawing/2014/main" id="{8271E138-50C5-0E6D-BE51-D2201B1E8A71}"/>
                </a:ext>
              </a:extLst>
            </p:cNvPr>
            <p:cNvSpPr/>
            <p:nvPr/>
          </p:nvSpPr>
          <p:spPr>
            <a:xfrm>
              <a:off x="7546312" y="2717760"/>
              <a:ext cx="1670350" cy="680841"/>
            </a:xfrm>
            <a:prstGeom prst="ellipse">
              <a:avLst/>
            </a:prstGeom>
            <a:noFill/>
            <a:ln>
              <a:solidFill>
                <a:srgbClr val="002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="" xmlns:a16="http://schemas.microsoft.com/office/drawing/2014/main" id="{AD84422A-8A89-8C53-851F-DCD56DC1CE0B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5797899" y="2291861"/>
              <a:ext cx="1748413" cy="574398"/>
            </a:xfrm>
            <a:prstGeom prst="straightConnector1">
              <a:avLst/>
            </a:prstGeom>
            <a:ln>
              <a:solidFill>
                <a:srgbClr val="002E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="" xmlns:a16="http://schemas.microsoft.com/office/drawing/2014/main" id="{C847CC89-34C3-1C12-9426-A22AD6C2B1A0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 flipV="1">
              <a:off x="5797899" y="2942558"/>
              <a:ext cx="1748413" cy="115623"/>
            </a:xfrm>
            <a:prstGeom prst="straightConnector1">
              <a:avLst/>
            </a:prstGeom>
            <a:ln>
              <a:solidFill>
                <a:srgbClr val="002E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="" xmlns:a16="http://schemas.microsoft.com/office/drawing/2014/main" id="{9BEA9079-DE12-52D3-2C1F-491242BDCF9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H="1">
              <a:off x="5968721" y="1530634"/>
              <a:ext cx="1561493" cy="896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="" xmlns:a16="http://schemas.microsoft.com/office/drawing/2014/main" id="{2CA44F7D-C77E-DA63-0B2D-FAB064514CB9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5952623" y="734756"/>
              <a:ext cx="1593689" cy="82773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717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DE82688-8426-2BE2-CD0B-0534089A1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84" y="528293"/>
            <a:ext cx="2841522" cy="50396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31B04DCB-7F10-BAAB-5514-C668E8D5E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478" y="528293"/>
            <a:ext cx="2841522" cy="50657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623830" y="5879661"/>
            <a:ext cx="6042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Android</a:t>
            </a:r>
            <a:r>
              <a:rPr lang="ko-KR" altLang="en-US" sz="1400" dirty="0"/>
              <a:t>에서 </a:t>
            </a:r>
            <a:r>
              <a:rPr lang="en-US" altLang="ko-KR" sz="1400" dirty="0"/>
              <a:t>Vision API</a:t>
            </a:r>
            <a:r>
              <a:rPr lang="ko-KR" altLang="en-US" sz="1400" dirty="0"/>
              <a:t>를 이용해 원하는 기능을 구현한 샘플 발견</a:t>
            </a:r>
            <a:endParaRPr lang="en-US" altLang="ko-KR" sz="1400" dirty="0"/>
          </a:p>
          <a:p>
            <a:r>
              <a:rPr lang="en-US" altLang="ko-KR" sz="1400" dirty="0"/>
              <a:t>-&gt;</a:t>
            </a:r>
            <a:r>
              <a:rPr lang="ko-KR" altLang="en-US" sz="1400" dirty="0"/>
              <a:t> 참고 및 변형 예정 </a:t>
            </a:r>
            <a:r>
              <a:rPr lang="en-US" altLang="ko-KR" sz="1400" dirty="0"/>
              <a:t>(</a:t>
            </a:r>
            <a:r>
              <a:rPr lang="ko-KR" altLang="en-US" sz="1400" dirty="0"/>
              <a:t>환경 문제 해결 중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381334E-C8EF-65D9-6128-92D434A755A6}"/>
              </a:ext>
            </a:extLst>
          </p:cNvPr>
          <p:cNvSpPr txBox="1"/>
          <p:nvPr/>
        </p:nvSpPr>
        <p:spPr>
          <a:xfrm>
            <a:off x="6305752" y="1644080"/>
            <a:ext cx="588624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/>
              <a:t>실패시</a:t>
            </a:r>
            <a:r>
              <a:rPr lang="ko-KR" altLang="en-US" sz="2000" b="1" dirty="0"/>
              <a:t> 방안</a:t>
            </a:r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marL="342900" indent="-342900">
              <a:buAutoNum type="arabicPeriod"/>
            </a:pPr>
            <a:r>
              <a:rPr lang="ko-KR" altLang="en-US" dirty="0"/>
              <a:t>사용자가 이미지를 업로드 혹은 웹 자체에서</a:t>
            </a:r>
            <a:endParaRPr lang="en-US" altLang="ko-KR" dirty="0"/>
          </a:p>
          <a:p>
            <a:r>
              <a:rPr lang="ko-KR" altLang="en-US" dirty="0" err="1"/>
              <a:t>제너레이트된</a:t>
            </a:r>
            <a:r>
              <a:rPr lang="ko-KR" altLang="en-US" dirty="0"/>
              <a:t> 데이터 리턴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 이미지 분석 및 특징 추출 </a:t>
            </a:r>
            <a:r>
              <a:rPr lang="en-US" altLang="ko-KR" dirty="0"/>
              <a:t>(Cloud Vision API</a:t>
            </a:r>
            <a:r>
              <a:rPr lang="ko-KR" altLang="en-US" dirty="0"/>
              <a:t> 활용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 이미지에 대한 특징을 검색 엔진 </a:t>
            </a:r>
            <a:r>
              <a:rPr lang="en-US" altLang="ko-KR" dirty="0"/>
              <a:t>(Google Custom Search API)</a:t>
            </a:r>
            <a:r>
              <a:rPr lang="ko-KR" altLang="en-US" dirty="0"/>
              <a:t>에 검색어로 반환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</a:t>
            </a:r>
            <a:r>
              <a:rPr lang="ko-KR" altLang="en-US" dirty="0"/>
              <a:t> 검색 결과 제공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1364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:\Users\user\Desktop\PFAFN\PFAFN_test\results\demo\PFAFN\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86" y="736900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user\Desktop\PFAFN\PFAFN_test\results\demo\PFAFN\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760" y="736900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88491" y="3270518"/>
            <a:ext cx="10855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데이터 양식이 변형되는 문제를 해결하기 위해 신규이미지들을 통해서 테스트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진행 </a:t>
            </a:r>
            <a:endParaRPr lang="en-US" altLang="ko-KR" sz="2000" dirty="0" smtClean="0"/>
          </a:p>
        </p:txBody>
      </p:sp>
      <p:pic>
        <p:nvPicPr>
          <p:cNvPr id="16" name="Picture 2" descr="C:\Users\user\Desktop\PFAFN\PFAFN_test\results\demo\PFAFN\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904" y="3709186"/>
            <a:ext cx="5276742" cy="234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752044" y="6140747"/>
            <a:ext cx="4928461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신규 이미지 중 양식에 맞는 경우 좋은 결과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82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user\Desktop\PFAFN\PFAFN_test\results\demo\PFAFN\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271" y="3206556"/>
            <a:ext cx="4566180" cy="213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55205" y="5536493"/>
            <a:ext cx="10855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가상 </a:t>
            </a:r>
            <a:r>
              <a:rPr lang="ko-KR" altLang="en-US" dirty="0" err="1"/>
              <a:t>피팅과</a:t>
            </a:r>
            <a:r>
              <a:rPr lang="ko-KR" altLang="en-US" dirty="0"/>
              <a:t> 유사한 인공지능 </a:t>
            </a:r>
            <a:r>
              <a:rPr lang="en-US" altLang="ko-KR" dirty="0"/>
              <a:t>PF-AFN </a:t>
            </a:r>
            <a:r>
              <a:rPr lang="ko-KR" altLang="en-US" dirty="0" smtClean="0"/>
              <a:t>을 신규 이미지로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 테스트한 결과 제약 조건 발견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모델의 신체 위치나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차지하는 공간이 일정해야 하고</a:t>
            </a:r>
            <a:r>
              <a:rPr lang="en-US" altLang="ko-KR" dirty="0" smtClean="0"/>
              <a:t>, 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배경의 구분이 확실해야 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다른 인공지능 모델과 비교 사용</a:t>
            </a:r>
            <a:endParaRPr lang="ko-KR" altLang="en-US" dirty="0"/>
          </a:p>
        </p:txBody>
      </p:sp>
      <p:pic>
        <p:nvPicPr>
          <p:cNvPr id="12" name="Picture 2" descr="C:\Users\user\Desktop\PFAFN\PFAFN_test\results\demo\PFAFN\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755" y="849758"/>
            <a:ext cx="4390299" cy="22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user\Desktop\PFAFN\PFAFN_test\results\demo\PFAFN\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361" y="718022"/>
            <a:ext cx="452491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00183" y="348690"/>
            <a:ext cx="3778088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신규 이미지 중 양식에 </a:t>
            </a:r>
            <a:r>
              <a:rPr lang="ko-KR" altLang="en-US" dirty="0" err="1" smtClean="0"/>
              <a:t>안맞는</a:t>
            </a:r>
            <a:r>
              <a:rPr lang="ko-KR" altLang="en-US" dirty="0" smtClean="0"/>
              <a:t>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782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9950" y="5383585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다른 </a:t>
            </a:r>
            <a:r>
              <a:rPr lang="ko-KR" altLang="en-US" dirty="0" err="1" smtClean="0"/>
              <a:t>가상피팅</a:t>
            </a:r>
            <a:r>
              <a:rPr lang="ko-KR" altLang="en-US" dirty="0" smtClean="0"/>
              <a:t> 인공지능 프로젝트 </a:t>
            </a:r>
            <a:r>
              <a:rPr lang="en-US" altLang="ko-KR" dirty="0" smtClean="0"/>
              <a:t>Dress in Order </a:t>
            </a:r>
            <a:r>
              <a:rPr lang="ko-KR" altLang="en-US" dirty="0" smtClean="0"/>
              <a:t>테스트를 위한 가상환경 설치 진행 </a:t>
            </a:r>
            <a:endParaRPr lang="en-US" altLang="ko-KR" dirty="0" smtClean="0"/>
          </a:p>
          <a:p>
            <a:r>
              <a:rPr lang="ko-KR" altLang="en-US" dirty="0" smtClean="0"/>
              <a:t>둘 중 더 좋은 결과의 </a:t>
            </a:r>
            <a:r>
              <a:rPr lang="ko-KR" altLang="en-US" smtClean="0"/>
              <a:t>인공지능을 </a:t>
            </a:r>
            <a:r>
              <a:rPr lang="ko-KR" altLang="en-US" smtClean="0"/>
              <a:t>선</a:t>
            </a:r>
            <a:r>
              <a:rPr lang="ko-KR" altLang="en-US"/>
              <a:t>택</a:t>
            </a:r>
            <a:r>
              <a:rPr lang="en-US" altLang="ko-KR" smtClean="0"/>
              <a:t>.</a:t>
            </a:r>
            <a:endParaRPr lang="en-US" altLang="ko-KR" dirty="0" smtClean="0"/>
          </a:p>
        </p:txBody>
      </p:sp>
      <p:pic>
        <p:nvPicPr>
          <p:cNvPr id="3074" name="Picture 2" descr="C:\Users\user\Desktop\aa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91" y="642456"/>
            <a:ext cx="10528300" cy="410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79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A2DCC3D-051E-42FD-AA6D-78ABFF7996F4}"/>
              </a:ext>
            </a:extLst>
          </p:cNvPr>
          <p:cNvSpPr txBox="1"/>
          <p:nvPr/>
        </p:nvSpPr>
        <p:spPr>
          <a:xfrm>
            <a:off x="541776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  <a:endParaRPr lang="en-US" altLang="ko-KR" sz="4400" dirty="0"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2BA88E62-19F7-67A5-013E-F0252FE5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1820360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1820360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70942" y="2007237"/>
            <a:ext cx="31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1975939"/>
            <a:ext cx="796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</a:t>
            </a: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PF AFN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테스트 계속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&amp;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목표 지점 설계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4466340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4466340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40700" y="4663555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28345" y="4632012"/>
            <a:ext cx="254589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 엔드</a:t>
            </a: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검색 결과 리턴 섹션 구현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E9131A3-204A-DC06-B3F4-60B54695C95F}"/>
              </a:ext>
            </a:extLst>
          </p:cNvPr>
          <p:cNvSpPr/>
          <p:nvPr/>
        </p:nvSpPr>
        <p:spPr>
          <a:xfrm>
            <a:off x="1278428" y="3143350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F9644AAF-C021-F171-8088-5EB2F2E04412}"/>
              </a:ext>
            </a:extLst>
          </p:cNvPr>
          <p:cNvSpPr/>
          <p:nvPr/>
        </p:nvSpPr>
        <p:spPr>
          <a:xfrm>
            <a:off x="2688128" y="3143350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63208DF-4807-3DA1-17B6-C727377364C4}"/>
              </a:ext>
            </a:extLst>
          </p:cNvPr>
          <p:cNvSpPr txBox="1"/>
          <p:nvPr/>
        </p:nvSpPr>
        <p:spPr>
          <a:xfrm>
            <a:off x="2945222" y="3341673"/>
            <a:ext cx="779897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 err="1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Google Vision API + Google Search API 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D857A78-C116-1E79-991C-E41EC24E9653}"/>
              </a:ext>
            </a:extLst>
          </p:cNvPr>
          <p:cNvSpPr txBox="1"/>
          <p:nvPr/>
        </p:nvSpPr>
        <p:spPr>
          <a:xfrm>
            <a:off x="1640699" y="3372451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875388A-3178-5A20-9FCF-F9D0421A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1AF163F3-1D5E-8496-EA74-C7B079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2">
            <a:extLst>
              <a:ext uri="{FF2B5EF4-FFF2-40B4-BE49-F238E27FC236}">
                <a16:creationId xmlns="" xmlns:a16="http://schemas.microsoft.com/office/drawing/2014/main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148012" y="26784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시스템 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="" xmlns:a16="http://schemas.microsoft.com/office/drawing/2014/main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D667FE8B-21E9-59F2-85CD-81275C23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6BB4C893-9867-F0EC-A23F-024C38D47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x-none" altLang="en-US"/>
          </a:p>
        </p:txBody>
      </p:sp>
      <p:pic>
        <p:nvPicPr>
          <p:cNvPr id="1026" name="Picture 2" descr="C:\Users\user\Desktop\AASS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211" y="788505"/>
            <a:ext cx="9301132" cy="55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래픽 10">
            <a:extLst>
              <a:ext uri="{FF2B5EF4-FFF2-40B4-BE49-F238E27FC236}">
                <a16:creationId xmlns="" xmlns:a16="http://schemas.microsoft.com/office/drawing/2014/main" id="{41098F67-575E-44B3-3366-8353E20B39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6316" y="4943370"/>
            <a:ext cx="693721" cy="7540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7826F628-E232-345F-1FDC-0972D5499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02" y="4800808"/>
            <a:ext cx="590969" cy="59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=""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9955"/>
              </p:ext>
            </p:extLst>
          </p:nvPr>
        </p:nvGraphicFramePr>
        <p:xfrm>
          <a:off x="1961077" y="114300"/>
          <a:ext cx="8269846" cy="6594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="" xmlns:a16="http://schemas.microsoft.com/office/drawing/2014/main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="" xmlns:a16="http://schemas.microsoft.com/office/drawing/2014/main" val="333977022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(~1/11)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아이디어 도출 작업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스토밍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라이팅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TRIZ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기능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우선순위 정의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툴선정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프로세스 선정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밴치마킹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설문조사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65731719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(~1/26)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 및 프로젝트 계획서 작성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백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프론트 프레임 선정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학습 위한 데이터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렌더링 툴을 통한 실습 학습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모델링 툴 및 샘플 학습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인공지능 인식을 위한 배경 제거 작업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샘플을 통한 데이터 모델링 학습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기초 페이지 및 최초 페이지 플로우 선정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(~2/16)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배경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알파값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모델링 작업 전 스케치 작업 및 조율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및 프론트 엔드 추가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(~2/23)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 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 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237892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3BDE3559-F036-F23C-B914-15D88B8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=""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36964"/>
              </p:ext>
            </p:extLst>
          </p:nvPr>
        </p:nvGraphicFramePr>
        <p:xfrm>
          <a:off x="1961077" y="954648"/>
          <a:ext cx="8269846" cy="53879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=""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=""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(~3/16)</a:t>
                      </a:r>
                      <a:endParaRPr lang="x-none" altLang="en-US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10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(~3/23)</a:t>
                      </a:r>
                      <a:endParaRPr lang="x-none" altLang="en-US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frontend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틀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Schema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 및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DB</a:t>
                      </a: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업데이트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pix2pix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 및 인풋 데이터 입력 및 정렬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AI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위한 옷 샘플링 작업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(~3/30)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en-US" sz="1400" b="0" dirty="0"/>
                        <a:t>: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데이터베이스 상품 스키마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마야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glft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저장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2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/>
                        <a:t>(~4/6)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프론트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</a:t>
                      </a:r>
                      <a:r>
                        <a:rPr lang="ko-KR" altLang="en-US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백엔드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통신 미디어타입 관련 디버깅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" altLang="x-none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rembg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u2net_cloth_segfh (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옷 검출의 효과적인 모델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변경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3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(~4/13)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아바타 페이지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페이지 프로토 구현 및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DB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피팅 샘플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렌더링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셋 제작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70301723"/>
                  </a:ext>
                </a:extLst>
              </a:tr>
              <a:tr h="1237176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4~16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(~5/4)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/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주요 작업 시퀀스 다이어그램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렌더러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웹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/>
                        <a:t>pix2pix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코랩을</a:t>
                      </a:r>
                      <a:r>
                        <a:rPr lang="ko-KR" altLang="en-US" sz="1400" dirty="0"/>
                        <a:t> 통해 우리 데이터 아웃풋을 구하기 위한 변형 및 현재 오류 해결 방법 색인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확장자 에러 디버깅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셰이프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7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1" dirty="0"/>
                        <a:t>(~5/10)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과정 축소 및 추후 계획 수립</a:t>
                      </a:r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EB5B658-DA1D-79A7-4407-A69C352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=""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625462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=""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=""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18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(~5/17)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바지 샘플 모델링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pix2pix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인공지능 구성</a:t>
                      </a:r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19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(~5/24)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반바지 샘플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데이터셋 증폭 알고리즘 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하이퍼파라미터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최적화</a:t>
                      </a:r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20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21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22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23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시나리오 페이지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Google Vision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Stylegan1,2,3, ACGPN, 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gc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등 모델 조사 및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PF-AFN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환경 설정 및 테스팅 과정 진행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24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25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7306826B-C666-606C-4337-E1FB952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=""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68559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=""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=""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33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997C7988-79E5-FF33-2892-C7B7C09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chemeClr val="accent4"/>
                </a:solidFill>
              </a:rPr>
              <a:t>유스케이스</a:t>
            </a:r>
            <a:r>
              <a:rPr lang="ko-KR" altLang="en-US" sz="2400" spc="-300" dirty="0">
                <a:solidFill>
                  <a:schemeClr val="accent4"/>
                </a:solidFill>
              </a:rPr>
              <a:t>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6FA65CBE-43B1-3923-CCF6-97C159B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데이터 플로우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BBCEBBF-0ABE-9381-E4D4-45EF862B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91" y="868390"/>
            <a:ext cx="10114867" cy="57375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ABF40C44-6C60-5281-F786-C2ED96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225941" y="1422400"/>
            <a:ext cx="37401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+mj-lt"/>
              </a:rPr>
              <a:t>간트</a:t>
            </a:r>
            <a:r>
              <a:rPr lang="ko-KR" altLang="en-US" sz="6600" dirty="0">
                <a:latin typeface="+mj-lt"/>
              </a:rPr>
              <a:t> 차트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4F31F683-056F-04F7-52F0-4FC78D2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92301"/>
              </p:ext>
            </p:extLst>
          </p:nvPr>
        </p:nvGraphicFramePr>
        <p:xfrm>
          <a:off x="6147361" y="4174006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99307"/>
              </p:ext>
            </p:extLst>
          </p:nvPr>
        </p:nvGraphicFramePr>
        <p:xfrm>
          <a:off x="851090" y="4178413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아바타</a:t>
                      </a:r>
                      <a:r>
                        <a:rPr lang="ko-KR" altLang="en-US" dirty="0"/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의류 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0923"/>
              </p:ext>
            </p:extLst>
          </p:nvPr>
        </p:nvGraphicFramePr>
        <p:xfrm>
          <a:off x="6136575" y="1571589"/>
          <a:ext cx="5088043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데이터셋</a:t>
                      </a:r>
                      <a:r>
                        <a:rPr lang="ko-KR" altLang="en-US" dirty="0"/>
                        <a:t> 마련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93133"/>
              </p:ext>
            </p:extLst>
          </p:nvPr>
        </p:nvGraphicFramePr>
        <p:xfrm>
          <a:off x="849261" y="1549690"/>
          <a:ext cx="5088043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 워크</a:t>
                      </a:r>
                      <a:r>
                        <a:rPr lang="en-US" altLang="ko-KR" dirty="0"/>
                        <a:t>, API</a:t>
                      </a:r>
                      <a:r>
                        <a:rPr lang="ko-KR" altLang="en-US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구동 및 </a:t>
                      </a:r>
                      <a:r>
                        <a:rPr lang="ko-KR" altLang="en-US" dirty="0" err="1"/>
                        <a:t>호스팅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1D4C22E-9033-24F3-1F06-2622DED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775"/>
              </p:ext>
            </p:extLst>
          </p:nvPr>
        </p:nvGraphicFramePr>
        <p:xfrm>
          <a:off x="93593" y="1384590"/>
          <a:ext cx="1198408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백엔드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프론트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프레임 워크</a:t>
                      </a:r>
                      <a:r>
                        <a:rPr lang="en-US" altLang="ko-KR" sz="1400" dirty="0"/>
                        <a:t>, API</a:t>
                      </a:r>
                      <a:r>
                        <a:rPr lang="ko-KR" altLang="en-US" sz="1400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서버 구동 및 </a:t>
                      </a:r>
                      <a:r>
                        <a:rPr lang="ko-KR" altLang="en-US" sz="1400" dirty="0" err="1"/>
                        <a:t>호스팅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54190"/>
              </p:ext>
            </p:extLst>
          </p:nvPr>
        </p:nvGraphicFramePr>
        <p:xfrm>
          <a:off x="99943" y="381664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신체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의류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수정 및 변경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71F5A187-B636-ED5B-66AD-EB9C6EA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97952"/>
              </p:ext>
            </p:extLst>
          </p:nvPr>
        </p:nvGraphicFramePr>
        <p:xfrm>
          <a:off x="125343" y="1346490"/>
          <a:ext cx="11984081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50825"/>
              </p:ext>
            </p:extLst>
          </p:nvPr>
        </p:nvGraphicFramePr>
        <p:xfrm>
          <a:off x="150743" y="355629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렌더링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3C30EB8-4A2A-2420-8FA8-AAFA843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2186</TotalTime>
  <Words>1406</Words>
  <Application>Microsoft Office PowerPoint</Application>
  <PresentationFormat>사용자 지정</PresentationFormat>
  <Paragraphs>406</Paragraphs>
  <Slides>33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Windows 사용자</cp:lastModifiedBy>
  <cp:revision>197</cp:revision>
  <dcterms:created xsi:type="dcterms:W3CDTF">2021-10-22T06:13:27Z</dcterms:created>
  <dcterms:modified xsi:type="dcterms:W3CDTF">2023-07-05T20:26:13Z</dcterms:modified>
</cp:coreProperties>
</file>